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omfortaa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410"/>
  </p:normalViewPr>
  <p:slideViewPr>
    <p:cSldViewPr snapToGrid="0">
      <p:cViewPr varScale="1">
        <p:scale>
          <a:sx n="102" d="100"/>
          <a:sy n="102" d="100"/>
        </p:scale>
        <p:origin x="13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Google Shape;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2a93bef9a_6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2a93bef9a_6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4cf19374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4cf19374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2a93bef9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2a93bef9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2a93bef9a_6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2a93bef9a_6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4cf19374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4cf19374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2a93bef9a_6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2a93bef9a_6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2a93bef9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2a93bef9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2a93bef9a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2a93bef9a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2a93bef9a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2a93bef9a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2a93bef9a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2a93bef9a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72a93bef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72a93bef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3065f032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3065f032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2a93bef9a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2a93bef9a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Wary Crows --- poem by Kristy ( DO NOT EDIT)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Oh, weary bird, you of dark feathers and glary eyes,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so under-appreciated, these maverick people,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who in you, flaws always find;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Your bizarre nightly ritual,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rowing through the skies of dark blue and gleaming stars,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conquering the space with your vicious black;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Your riveted eyes, watchful for jewels and shine,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to give your most cherished lover an offering of enshrine;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Yours calls alert the flock, as strange figures arise.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 embark in your flight,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Not because of fear, but pride.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Your brilliance is unvalued, You remain wary,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born for survival.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 subside to show your competence,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Your magnificence is not for everyone to regard. 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 who are called down,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seemed as less than,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treated unfairly,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seen as a dark sinful figure,  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E59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You... you still look up and in congruence you force fight.</a:t>
            </a:r>
            <a:endParaRPr sz="1200">
              <a:solidFill>
                <a:schemeClr val="dk1"/>
              </a:solidFill>
              <a:highlight>
                <a:srgbClr val="FFE59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2a93bef9a_6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2a93bef9a_6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2a93bef9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2a93bef9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2a93bef9a_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2a93bef9a_6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73065f032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73065f032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74cf19374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74cf19374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2a93bef9a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2a93bef9a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2a93bef9a_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2a93bef9a_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Hi, I’m Kristy, and I would be sharing with you a bit about our observations from what we have experienced while bird watching: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estimated number of crows per every crow watching day we had was around 2,000-10,000. The highest being during the peaks of winter.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Everyday thousands of crows arrived in big clusters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every evening settling near the riverbank, until it was time for their daily performance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Usually in our presence they were alert.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Depending on the night the crows were louder than usual and made sounds like “caw caw”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As winter was coming to an end the numbers started to drop off and as the days were getting longer, their roosting  started later on.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Crows flew out and over in clusters, often times viewing their roosting location and then returning to tops of trees, vocalizing to the greater murder of crows, in their return. 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make better observations we decided to look closer at crow pairs rather than them as a whole to see their behavior during these small scale interactions (found crows nestled one on top of another).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now I’II ask Christian  to lead us into the next topic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2a93bef9a_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2a93bef9a_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a93bef9a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2a93bef9a_6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4cf1937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4cf1937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-Tree">
  <p:cSld name="Photo-Tre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114801" y="1151335"/>
            <a:ext cx="4572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4114801" y="1631156"/>
            <a:ext cx="45720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3"/>
          </p:nvPr>
        </p:nvSpPr>
        <p:spPr>
          <a:xfrm>
            <a:off x="609600" y="1200150"/>
            <a:ext cx="3352800" cy="3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C:\Users\opus-lily\Dropbox\Server\Root Cause\Social Innovation Forum\SIF2013\GroundworkLawrence\PowerPoint\AI\Slide Options 005_tree 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743450"/>
            <a:ext cx="9143998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C:\Users\opus-lily\Dropbox\Server\Root Cause\Social Innovation Forum\SIF2013\GroundworkLawrence\PowerPoint\AI\Slide Options 005-0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72" y="0"/>
            <a:ext cx="2944414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allaboutbirds.org/topic/home-and-family-lif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llaboutbirds.org/guide/American_Crow/overview#_ga=2.144738676.1125739568.1587566261-1022295770.158756626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allaboutbirds.org/caw-vs-croak-inside-the-calls-of-crows-and-raven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e/2PACX-1vR6uiu6p2xSgZxWeK6qZPoP_mwENjhJvYS4YtSpeo-mgmGUijuJAN7Ii8xZl7hQHjNBRhb3Atk6P7HF/pub?start=true&amp;loop=false&amp;delayms=1500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audubon.org/" TargetMode="External"/><Relationship Id="rId7" Type="http://schemas.openxmlformats.org/officeDocument/2006/relationships/hyperlink" Target="http://www.wintercrowroost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bird.org/home" TargetMode="External"/><Relationship Id="rId5" Type="http://schemas.openxmlformats.org/officeDocument/2006/relationships/hyperlink" Target="https://academy.allaboutbirds.org/?__hstc=161696355.02d011e7887118093c8449bd7d852266.1585662499342.1586200591508.1586799497242.4&amp;__hssc=161696355.1.1586799497242&amp;__hsfp=1642584704#_ga=2.221274072.199177138.1586799496-1276437054.1585662499" TargetMode="External"/><Relationship Id="rId4" Type="http://schemas.openxmlformats.org/officeDocument/2006/relationships/hyperlink" Target="https://www.birds.cornell.edu/home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y.allaboutbirds.org/courses/anything-but-common-the-hidden-life-of-the-american-crow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laboutbirds.org/guide/American_Crow/lifehistory#habita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wintercrowroost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66150" y="906575"/>
            <a:ext cx="9011700" cy="3216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77A240"/>
                </a:solidFill>
                <a:latin typeface="Comfortaa"/>
                <a:ea typeface="Comfortaa"/>
                <a:cs typeface="Comfortaa"/>
                <a:sym typeface="Comfortaa"/>
              </a:rPr>
              <a:t>Groundwork Lawrence </a:t>
            </a:r>
            <a:endParaRPr sz="3600" i="1">
              <a:solidFill>
                <a:srgbClr val="77A24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rgbClr val="77A240"/>
                </a:solidFill>
                <a:latin typeface="Comfortaa"/>
                <a:ea typeface="Comfortaa"/>
                <a:cs typeface="Comfortaa"/>
                <a:sym typeface="Comfortaa"/>
              </a:rPr>
              <a:t>Green Team Presents:</a:t>
            </a:r>
            <a:endParaRPr sz="3600" i="1">
              <a:solidFill>
                <a:srgbClr val="77A24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omfortaa"/>
                <a:ea typeface="Comfortaa"/>
                <a:cs typeface="Comfortaa"/>
                <a:sym typeface="Comfortaa"/>
              </a:rPr>
              <a:t>2020</a:t>
            </a:r>
            <a:r>
              <a:rPr lang="en" sz="48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4800" b="1">
                <a:latin typeface="Comfortaa"/>
                <a:ea typeface="Comfortaa"/>
                <a:cs typeface="Comfortaa"/>
                <a:sym typeface="Comfortaa"/>
              </a:rPr>
              <a:t>Crow Celebration </a:t>
            </a:r>
            <a:endParaRPr sz="4800"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omfortaa"/>
                <a:ea typeface="Comfortaa"/>
                <a:cs typeface="Comfortaa"/>
                <a:sym typeface="Comfortaa"/>
              </a:rPr>
              <a:t>&amp; Showcase</a:t>
            </a:r>
            <a:r>
              <a:rPr lang="en" sz="48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48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900" y="1484963"/>
            <a:ext cx="1444176" cy="130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012150" y="1484952"/>
            <a:ext cx="1444176" cy="130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122200" y="448275"/>
            <a:ext cx="8769900" cy="7134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Virtual Speaker Series:</a:t>
            </a: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Ornithologists share their wisdom. </a:t>
            </a: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450" y="1129250"/>
            <a:ext cx="1642525" cy="20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3652" y="1193225"/>
            <a:ext cx="2092650" cy="19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/>
        </p:nvSpPr>
        <p:spPr>
          <a:xfrm>
            <a:off x="235163" y="3217375"/>
            <a:ext cx="40131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Anne B. Clark: </a:t>
            </a: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Associate Professor of Biological Sciences at Binghamton University.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4902025" y="3217375"/>
            <a:ext cx="39594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Connor O’Loomis</a:t>
            </a: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: Ph.D Candidate &amp; assistant professor at Binghamton University.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825" y="99500"/>
            <a:ext cx="6223080" cy="46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91200" y="143725"/>
            <a:ext cx="8961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American Crows: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Family &amp; Community bonds </a:t>
            </a:r>
            <a:endParaRPr sz="25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432650" y="1062800"/>
            <a:ext cx="3872400" cy="2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Basic social unit for American Crow is the family.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114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American Crows Practice “allopreening” 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Younger crows stay with their parents for up to five years or even longer.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Young crows help their parents raise the young. They help feed the incubating female and nestlings. 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3657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4462200" y="1062800"/>
            <a:ext cx="4095300" cy="27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efend the territory/stand guard over other family members while they hunt for food.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Resident family groups spend at least part of every day on their home territories, but spend time with the big flocks and roosts, too. 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Include extended family members such as nephews, brothers, and half-brothers of the mom and dad. 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Crows “adopt” the kids of unrelated neighbors.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2501850" y="4454725"/>
            <a:ext cx="41403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https://academy.allaboutbirds.org/topic/home-and-family-life/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91200" y="143725"/>
            <a:ext cx="8961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American Crows: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Fun Facts</a:t>
            </a:r>
            <a:r>
              <a:rPr lang="en" sz="220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200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3840600" y="914250"/>
            <a:ext cx="50832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Crows have this uncanny ability to tell one human from another. </a:t>
            </a:r>
            <a:endParaRPr sz="12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Crows are crafty foragers... 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Gather in large numbers in the winter to sleep in shared roosts.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Roosts can be from a few hundred up to 2 million crows.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The oldest recorded wild American Crow: 16 years 4 months old. 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Oldest Captive Crow in New York: 59 years old.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Crows sometimes make and use tools.  </a:t>
            </a:r>
            <a:endParaRPr sz="1200" i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17" descr="Facts About Crows | Live Scien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75" y="1167830"/>
            <a:ext cx="3067425" cy="23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187200" y="4507100"/>
            <a:ext cx="77487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https://www.allaboutbirds.org/guide/American_Crow/overview#_ga=2.144738676.1125739568.1587566261-1022295770.1587566261</a:t>
            </a:r>
            <a:endParaRPr sz="900" i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311700" y="1684050"/>
            <a:ext cx="8520600" cy="122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 b="1" u="sng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Caw VS Croak- Inside the calls of </a:t>
            </a:r>
            <a:endParaRPr sz="31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u="sng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Crows &amp; Ravens</a:t>
            </a:r>
            <a:endParaRPr>
              <a:solidFill>
                <a:srgbClr val="4A86E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1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1276625" y="1400550"/>
            <a:ext cx="6798300" cy="1171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Who Am I:</a:t>
            </a: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5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Interactive Activity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2081250" y="376750"/>
            <a:ext cx="49815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 Vs Raven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948975" y="3236050"/>
            <a:ext cx="7240800" cy="1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Although Crows and raven look fairly similar, There are a few key features of the bird that can help you distinguish which bird is which.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050" y="1034875"/>
            <a:ext cx="3523200" cy="19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5600" y="11018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2713825" y="4049450"/>
            <a:ext cx="38790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The picture on the left is a American Crow.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2081250" y="376750"/>
            <a:ext cx="49815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 Vs Raven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213" y="1101849"/>
            <a:ext cx="3387325" cy="190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2754450" y="3368875"/>
            <a:ext cx="3720000" cy="13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This is a American Crow. They are all black with a moderate bill. Their tails are rounded off while in flight.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0" y="1108488"/>
            <a:ext cx="2364750" cy="1893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2081250" y="376750"/>
            <a:ext cx="49815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 Vs Raven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2754450" y="3368875"/>
            <a:ext cx="3720000" cy="13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This is a Raven. They are all black with a blue-ish tint and have a long stout bill. Their tails are diamond shape while in flight. They have very pronounced nasal feathers and saggy throats.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600" y="1270463"/>
            <a:ext cx="3161393" cy="17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6325" y="1270475"/>
            <a:ext cx="2710043" cy="18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2081250" y="376750"/>
            <a:ext cx="49815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 Vs Raven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325" y="1346475"/>
            <a:ext cx="2331601" cy="1853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2761550" y="3596650"/>
            <a:ext cx="36252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898" y="1346475"/>
            <a:ext cx="2331601" cy="185314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1845800" y="3274000"/>
            <a:ext cx="5456700" cy="8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Which one is the American Crow?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2619200" y="3797050"/>
            <a:ext cx="37677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The American crow is the one on the right. Notice how the Raven on the left has bigger, pointed beak.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55775" y="116550"/>
            <a:ext cx="7179900" cy="5727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Welcome &amp; Introductions:</a:t>
            </a: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 sz="3100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525" y="1273362"/>
            <a:ext cx="2575950" cy="184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775" y="1273400"/>
            <a:ext cx="2762676" cy="184177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/>
        </p:nvSpPr>
        <p:spPr>
          <a:xfrm>
            <a:off x="355775" y="3242575"/>
            <a:ext cx="313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Program Coordinator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Yevette Garcia</a:t>
            </a: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>
                <a:latin typeface="Comfortaa"/>
                <a:ea typeface="Comfortaa"/>
                <a:cs typeface="Comfortaa"/>
                <a:sym typeface="Comfortaa"/>
              </a:rPr>
              <a:t>	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" name="Google Shape;40;p6"/>
          <p:cNvSpPr txBox="1"/>
          <p:nvPr/>
        </p:nvSpPr>
        <p:spPr>
          <a:xfrm>
            <a:off x="3283950" y="3242575"/>
            <a:ext cx="25761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Green Team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Christian, Griselys, Kristy, Helson, Markos, Jose, Mikayla, Jonathan, Anamaris, Noel 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 txBox="1"/>
          <p:nvPr/>
        </p:nvSpPr>
        <p:spPr>
          <a:xfrm>
            <a:off x="6368375" y="3242575"/>
            <a:ext cx="22308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fortaa"/>
                <a:ea typeface="Comfortaa"/>
                <a:cs typeface="Comfortaa"/>
                <a:sym typeface="Comfortaa"/>
              </a:rPr>
              <a:t>Craig Gibson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Bird &amp; Conservation Photographer, Crow Patrol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774" y="1555441"/>
            <a:ext cx="2831424" cy="137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2081250" y="376750"/>
            <a:ext cx="49815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 Vs Raven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2761550" y="3596650"/>
            <a:ext cx="36252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American crow is on the left. Notice the rounded off tail feathers on the crow.</a:t>
            </a:r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1807850" y="3150550"/>
            <a:ext cx="5532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fortaa"/>
                <a:ea typeface="Comfortaa"/>
                <a:cs typeface="Comfortaa"/>
                <a:sym typeface="Comfortaa"/>
              </a:rPr>
              <a:t>Which one is the American Crow?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425" y="949438"/>
            <a:ext cx="2528400" cy="18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287" y="987827"/>
            <a:ext cx="3060588" cy="18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392150" y="224400"/>
            <a:ext cx="81192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Spoken Word:</a:t>
            </a:r>
            <a:r>
              <a:rPr lang="en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Kristy Martes </a:t>
            </a:r>
            <a:r>
              <a:rPr lang="en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25" y="1374826"/>
            <a:ext cx="3294403" cy="21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 txBox="1"/>
          <p:nvPr/>
        </p:nvSpPr>
        <p:spPr>
          <a:xfrm>
            <a:off x="4220700" y="797100"/>
            <a:ext cx="4056000" cy="3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Wary Crows --- poem by Kristy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Oh, weary bird, you of dark feathers and glary eyes,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so under-appreciated, these maverick people,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who in you, flaws always find;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 bizarre nightly ritual,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rowing through the skies of dark blue and gleaming stars,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conquering the space with your vicious black;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 riveted eyes, watchful for jewels and shine,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to give your most cherished lover an offering of enshrine;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Yours calls alert the flock, as strange figures arise.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embark in your flight,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Not because of fear, but pride.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 brilliance is unvalued, You remain wary,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born for survival.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subside to show your competence,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Your magnificence is not for everyone to regard. 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who are called down,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seemed as less than,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treated unfairly,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seen as a dark sinful figure,  </a:t>
            </a:r>
            <a:endParaRPr sz="9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You... you still look up and in congruence you force fight.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726150" y="1922425"/>
            <a:ext cx="7691700" cy="97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Now for our feature Crowsentation! </a:t>
            </a:r>
            <a:endParaRPr sz="31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355100" y="204825"/>
            <a:ext cx="65964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Crow-Sources: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Stay Connected! </a:t>
            </a: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100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https://www.massaudubon.org/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https://www.birds.cornell.edu/home/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https://academy.allaboutbirds.org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https://ebird.org/home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7"/>
              </a:rPr>
              <a:t>http://www.wintercrowroost.com/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680850" y="1817250"/>
            <a:ext cx="77823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Thank you for Joining us!</a:t>
            </a:r>
            <a:r>
              <a:rPr lang="en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  </a:t>
            </a:r>
            <a:endParaRPr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77825" y="194375"/>
            <a:ext cx="9234900" cy="5727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The Cornell Lab of Ornithology: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Anything but Common- The Hidden Life of the American Crow</a:t>
            </a:r>
            <a:r>
              <a:rPr lang="en" sz="25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90450" y="951700"/>
            <a:ext cx="5388600" cy="3125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 u="sng">
                <a:latin typeface="Comfortaa"/>
                <a:ea typeface="Comfortaa"/>
                <a:cs typeface="Comfortaa"/>
                <a:sym typeface="Comfortaa"/>
              </a:rPr>
              <a:t>Get to know the Crow:</a:t>
            </a:r>
            <a:endParaRPr sz="12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•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American Crow aka </a:t>
            </a:r>
            <a:r>
              <a:rPr lang="en" sz="1200" i="1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Corvus brachyrhynchos</a:t>
            </a:r>
            <a:endParaRPr sz="1200" i="1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American crows - fly over to south canada during breeding season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 u="sng">
                <a:latin typeface="Comfortaa"/>
                <a:ea typeface="Comfortaa"/>
                <a:cs typeface="Comfortaa"/>
                <a:sym typeface="Comfortaa"/>
              </a:rPr>
              <a:t>Families, Flocks, and Creativity: </a:t>
            </a:r>
            <a:endParaRPr sz="12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known as “cooperative breeders” </a:t>
            </a:r>
            <a:endParaRPr sz="12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•"/>
            </a:pPr>
            <a:r>
              <a:rPr lang="en" sz="12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Foraging flock sizes are larger in the winter months </a:t>
            </a:r>
            <a:endParaRPr sz="12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 u="sng">
                <a:latin typeface="Comfortaa"/>
                <a:ea typeface="Comfortaa"/>
                <a:cs typeface="Comfortaa"/>
                <a:sym typeface="Comfortaa"/>
              </a:rPr>
              <a:t>The Secret life of the American Crow:</a:t>
            </a:r>
            <a:endParaRPr sz="12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Average age of first breeding was 3.3 years for females and 4.9 for males.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American Crow nest success averaged 60%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" name="Google Shape;49;p7"/>
          <p:cNvSpPr txBox="1"/>
          <p:nvPr/>
        </p:nvSpPr>
        <p:spPr>
          <a:xfrm>
            <a:off x="1444025" y="4422650"/>
            <a:ext cx="65025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https://academy.allaboutbirds.org/courses/anything-but-common-the-hidden-life-of-the-american-crow/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" name="Google Shape;5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8948" y="1392238"/>
            <a:ext cx="2992450" cy="224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311700" y="1655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American Crow-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Life History </a:t>
            </a:r>
            <a:endParaRPr sz="2500" b="1">
              <a:solidFill>
                <a:srgbClr val="4A86E8"/>
              </a:solidFill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11700" y="738250"/>
            <a:ext cx="4120500" cy="3765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 b="1" u="sng">
                <a:latin typeface="Comfortaa"/>
                <a:ea typeface="Comfortaa"/>
                <a:cs typeface="Comfortaa"/>
                <a:sym typeface="Comfortaa"/>
              </a:rPr>
              <a:t>Habitat:</a:t>
            </a: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1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85750" lvl="0" indent="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- open place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85750" lvl="0" indent="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- a few trees to perch in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85750" lvl="0" indent="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- a reliable source of food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85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 b="1" u="sng">
                <a:latin typeface="Comfortaa"/>
                <a:ea typeface="Comfortaa"/>
                <a:cs typeface="Comfortaa"/>
                <a:sym typeface="Comfortaa"/>
              </a:rPr>
              <a:t>Food:</a:t>
            </a:r>
            <a:endParaRPr sz="1200" b="1" u="sng">
              <a:latin typeface="Comfortaa"/>
              <a:ea typeface="Comfortaa"/>
              <a:cs typeface="Comfortaa"/>
              <a:sym typeface="Comfortaa"/>
            </a:endParaRPr>
          </a:p>
          <a:p>
            <a:pPr marL="68580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nest predator that eats the eggs of sparrows, robins, jays, terns, loons, and eiders. 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8580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also eat carrion and garbage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•"/>
            </a:pPr>
            <a:r>
              <a:rPr lang="en" sz="1200" b="1" u="sng">
                <a:latin typeface="Comfortaa"/>
                <a:ea typeface="Comfortaa"/>
                <a:cs typeface="Comfortaa"/>
                <a:sym typeface="Comfortaa"/>
              </a:rPr>
              <a:t>Nesting:</a:t>
            </a: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 b="1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hide their nests in a crotch near the trunk of a tree or branch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both members of a breeding pair help build the nest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clutch Size: 3-9 eggs, number of Broods: 1-2 broods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8"/>
          <p:cNvSpPr txBox="1"/>
          <p:nvPr/>
        </p:nvSpPr>
        <p:spPr>
          <a:xfrm>
            <a:off x="1712925" y="4344250"/>
            <a:ext cx="53907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https://www.allaboutbirds.org/guide/American_Crow/lifehistory#habitat</a:t>
            </a:r>
            <a:r>
              <a:rPr lang="en" sz="2500" b="1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8" name="Google Shape;58;p8"/>
          <p:cNvSpPr txBox="1"/>
          <p:nvPr/>
        </p:nvSpPr>
        <p:spPr>
          <a:xfrm>
            <a:off x="4641875" y="973150"/>
            <a:ext cx="3810900" cy="3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•"/>
            </a:pPr>
            <a:r>
              <a:rPr lang="en" sz="1200" b="1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Behavior: </a:t>
            </a:r>
            <a:endParaRPr sz="1200" b="1" u="sng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social birds seen in groups 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often stay together in year-round family groups  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work together and devise solutions to problems to drive off predators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•"/>
            </a:pPr>
            <a:r>
              <a:rPr lang="en" sz="1200" b="1" u="sng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Conservation</a:t>
            </a:r>
            <a:r>
              <a:rPr lang="en" sz="1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200" b="1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global breeding population at 27 million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88% spending part of the year in the U.S., and 37% in Canada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62865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Comfortaa"/>
              <a:buChar char="-"/>
            </a:pPr>
            <a:r>
              <a:rPr lang="en" sz="1200">
                <a:solidFill>
                  <a:srgbClr val="0A0A0A"/>
                </a:solidFill>
                <a:latin typeface="Comfortaa"/>
                <a:ea typeface="Comfortaa"/>
                <a:cs typeface="Comfortaa"/>
                <a:sym typeface="Comfortaa"/>
              </a:rPr>
              <a:t>susceptible to West Nile virus</a:t>
            </a:r>
            <a:endParaRPr sz="1200">
              <a:solidFill>
                <a:srgbClr val="0A0A0A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130475" y="241625"/>
            <a:ext cx="8769900" cy="5727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Fish VS American Crow:</a:t>
            </a:r>
            <a:r>
              <a:rPr lang="en" sz="30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What’s the difference? </a:t>
            </a:r>
            <a:endParaRPr sz="25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296625" y="796825"/>
            <a:ext cx="3042300" cy="48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latin typeface="Comfortaa"/>
                <a:ea typeface="Comfortaa"/>
                <a:cs typeface="Comfortaa"/>
                <a:sym typeface="Comfortaa"/>
              </a:rPr>
              <a:t>Fish Crow</a:t>
            </a:r>
            <a:endParaRPr sz="1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9"/>
          <p:cNvSpPr txBox="1"/>
          <p:nvPr/>
        </p:nvSpPr>
        <p:spPr>
          <a:xfrm>
            <a:off x="5354675" y="734775"/>
            <a:ext cx="2977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American Crow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" name="Google Shape;66;p9"/>
          <p:cNvSpPr txBox="1"/>
          <p:nvPr/>
        </p:nvSpPr>
        <p:spPr>
          <a:xfrm>
            <a:off x="296500" y="3429000"/>
            <a:ext cx="3764100" cy="15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Heavy, curved bills 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Longer, thinner wings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Square tails that are longer than that of the American crow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Nasal sounding “cow” notes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5156375" y="3429000"/>
            <a:ext cx="37641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Slight gloss to the plumage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Long bill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Shorter wings, but thicker wingtips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Slightly bigger 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mfortaa"/>
              <a:buChar char="●"/>
            </a:pPr>
            <a:r>
              <a:rPr lang="en" sz="13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Full-throated calling call “caw”</a:t>
            </a:r>
            <a:endParaRPr sz="13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675" y="1838576"/>
            <a:ext cx="2212339" cy="1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225" y="1772850"/>
            <a:ext cx="2401069" cy="15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725" y="1097029"/>
            <a:ext cx="2336812" cy="141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9438" y="1039500"/>
            <a:ext cx="2526535" cy="15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139875" y="241625"/>
            <a:ext cx="8769900" cy="5727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Crow Observations &amp; Notes</a:t>
            </a:r>
            <a:endParaRPr sz="3100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139875" y="701250"/>
            <a:ext cx="5196000" cy="374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Around 2,000-10,000 crows observed per day.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Crows arrived at different sites until it was time for staging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Incinerator Rd. Sanitation Center in North Andover. Railroad St- North Andover  </a:t>
            </a:r>
            <a:endParaRPr sz="16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In our presence they were alert</a:t>
            </a:r>
            <a:endParaRPr sz="1600"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Made “Caw Caw” sounds </a:t>
            </a:r>
            <a:endParaRPr sz="1600"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chemeClr val="lt1"/>
                </a:highlight>
                <a:latin typeface="Comfortaa"/>
                <a:ea typeface="Comfortaa"/>
                <a:cs typeface="Comfortaa"/>
                <a:sym typeface="Comfortaa"/>
              </a:rPr>
              <a:t>Change in population number and roosting/staging time</a:t>
            </a:r>
            <a:endParaRPr sz="1600">
              <a:highlight>
                <a:schemeClr val="lt1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•"/>
            </a:pPr>
            <a:r>
              <a:rPr lang="en" sz="1600">
                <a:latin typeface="Comfortaa"/>
                <a:ea typeface="Comfortaa"/>
                <a:cs typeface="Comfortaa"/>
                <a:sym typeface="Comfortaa"/>
              </a:rPr>
              <a:t>We tried different tactics every night to make observations</a:t>
            </a:r>
            <a:r>
              <a:rPr lang="en" sz="18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9600" y="507638"/>
            <a:ext cx="2953174" cy="412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139875" y="241625"/>
            <a:ext cx="8769900" cy="5727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Research Findings:</a:t>
            </a: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Our discoveries &amp; theories  </a:t>
            </a:r>
            <a:endParaRPr sz="25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139875" y="548425"/>
            <a:ext cx="4957200" cy="4019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Lawrence: urban area- Food &amp; Waste Present- Cities like Lawrence provide protection from predators.  </a:t>
            </a:r>
            <a:endParaRPr sz="16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Crows roost near sources of water and on high trees- things largely present along the Merrimack River.</a:t>
            </a:r>
            <a:endParaRPr sz="16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Crows roost in large numbers between 5:00-6:30 PM. </a:t>
            </a:r>
            <a:endParaRPr sz="16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•"/>
            </a:pPr>
            <a:r>
              <a:rPr lang="en" sz="16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Roosts occur later as it gets colder, the closer crows roost, the warmer they will be. Also acts a way of protection from predation. </a:t>
            </a:r>
            <a:endParaRPr sz="16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800"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0200" y="814325"/>
            <a:ext cx="3742126" cy="278686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 txBox="1"/>
          <p:nvPr/>
        </p:nvSpPr>
        <p:spPr>
          <a:xfrm>
            <a:off x="5223813" y="3665625"/>
            <a:ext cx="323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Calibri"/>
                <a:ea typeface="Calibri"/>
                <a:cs typeface="Calibri"/>
                <a:sym typeface="Calibri"/>
              </a:rPr>
              <a:t>Photo Credit: Craig Gibson 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www.wintercrowroost.com</a:t>
            </a:r>
            <a:r>
              <a:rPr lang="en" sz="1200" i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74450" y="376175"/>
            <a:ext cx="8769900" cy="7596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Virtual Speaker Series:</a:t>
            </a:r>
            <a:r>
              <a:rPr lang="en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2500" b="1">
                <a:solidFill>
                  <a:srgbClr val="4A86E8"/>
                </a:solidFill>
                <a:latin typeface="Comfortaa"/>
                <a:ea typeface="Comfortaa"/>
                <a:cs typeface="Comfortaa"/>
                <a:sym typeface="Comfortaa"/>
              </a:rPr>
              <a:t>Ornithologists share their wisdom. </a:t>
            </a:r>
            <a:endParaRPr sz="2500" b="1"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A86E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2" name="Google Shape;9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00" y="1135777"/>
            <a:ext cx="2509525" cy="18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 rotWithShape="1">
          <a:blip r:embed="rId4">
            <a:alphaModFix/>
          </a:blip>
          <a:srcRect b="15117"/>
          <a:stretch/>
        </p:blipFill>
        <p:spPr>
          <a:xfrm>
            <a:off x="6145820" y="1042051"/>
            <a:ext cx="1699780" cy="188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 txBox="1"/>
          <p:nvPr/>
        </p:nvSpPr>
        <p:spPr>
          <a:xfrm>
            <a:off x="488350" y="3090900"/>
            <a:ext cx="39594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Wayne Peterson: </a:t>
            </a: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Director of Mass Audubon’s Important Bird Areas (IBA) program.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4980563" y="3052800"/>
            <a:ext cx="39105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omfortaa"/>
                <a:ea typeface="Comfortaa"/>
                <a:cs typeface="Comfortaa"/>
                <a:sym typeface="Comfortaa"/>
              </a:rPr>
              <a:t>Andrea Townsend: </a:t>
            </a:r>
            <a:r>
              <a:rPr lang="en" sz="1200">
                <a:latin typeface="Comfortaa"/>
                <a:ea typeface="Comfortaa"/>
                <a:cs typeface="Comfortaa"/>
                <a:sym typeface="Comfortaa"/>
              </a:rPr>
              <a:t>Assistant Professor of Biology at Hamilton College.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638" y="167125"/>
            <a:ext cx="8556724" cy="42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1637</Words>
  <Application>Microsoft Macintosh PowerPoint</Application>
  <PresentationFormat>On-screen Show (16:9)</PresentationFormat>
  <Paragraphs>205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Comfortaa</vt:lpstr>
      <vt:lpstr>1_Office Theme</vt:lpstr>
      <vt:lpstr>Groundwork Lawrence  Green Team Presents:   2020 Crow Celebration  &amp; Showcase </vt:lpstr>
      <vt:lpstr>Welcome &amp; Introductions:  </vt:lpstr>
      <vt:lpstr>The Cornell Lab of Ornithology: Anything but Common- The Hidden Life of the American Crow </vt:lpstr>
      <vt:lpstr>American Crow- Life History </vt:lpstr>
      <vt:lpstr>Fish VS American Crow: What’s the difference? </vt:lpstr>
      <vt:lpstr>Crow Observations &amp; Notes </vt:lpstr>
      <vt:lpstr>Research Findings: Our discoveries &amp; theories   </vt:lpstr>
      <vt:lpstr>Virtual Speaker Series: Ornithologists share their wisdom.  </vt:lpstr>
      <vt:lpstr>PowerPoint Presentation</vt:lpstr>
      <vt:lpstr>Virtual Speaker Series: Ornithologists share their wisdom.   </vt:lpstr>
      <vt:lpstr>PowerPoint Presentation</vt:lpstr>
      <vt:lpstr>American Crows: Family &amp; Community bonds </vt:lpstr>
      <vt:lpstr>American Crows: Fun Facts </vt:lpstr>
      <vt:lpstr>PowerPoint Presentation</vt:lpstr>
      <vt:lpstr>Who Am I: Interactive Activity</vt:lpstr>
      <vt:lpstr>Crow Vs Raven</vt:lpstr>
      <vt:lpstr>Crow Vs Raven</vt:lpstr>
      <vt:lpstr>Crow Vs Raven</vt:lpstr>
      <vt:lpstr>Crow Vs Raven</vt:lpstr>
      <vt:lpstr>Crow Vs Raven</vt:lpstr>
      <vt:lpstr>Spoken Word: Kristy Martes  </vt:lpstr>
      <vt:lpstr>Now for our feature Crowsentation! </vt:lpstr>
      <vt:lpstr>Crow-Sources: Stay Connected!  </vt:lpstr>
      <vt:lpstr>Thank you for Joining us!  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Groundwork Lawrence  Green Team Presents:   2020 Crow Celebration  &amp; Showcase </dc:title>
  <cp:lastModifiedBy>Nancy Gibson</cp:lastModifiedBy>
  <cp:revision>1</cp:revision>
  <dcterms:modified xsi:type="dcterms:W3CDTF">2020-09-29T16:58:47Z</dcterms:modified>
</cp:coreProperties>
</file>